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68" r:id="rId3"/>
    <p:sldId id="391" r:id="rId4"/>
    <p:sldId id="392" r:id="rId5"/>
    <p:sldId id="277" r:id="rId6"/>
    <p:sldId id="278" r:id="rId7"/>
    <p:sldId id="256" r:id="rId8"/>
    <p:sldId id="258" r:id="rId9"/>
    <p:sldId id="262" r:id="rId10"/>
    <p:sldId id="389" r:id="rId11"/>
    <p:sldId id="342" r:id="rId12"/>
    <p:sldId id="279" r:id="rId13"/>
    <p:sldId id="259" r:id="rId14"/>
    <p:sldId id="260" r:id="rId15"/>
    <p:sldId id="283" r:id="rId16"/>
    <p:sldId id="281" r:id="rId17"/>
    <p:sldId id="282" r:id="rId18"/>
    <p:sldId id="301" r:id="rId19"/>
    <p:sldId id="318" r:id="rId20"/>
    <p:sldId id="320" r:id="rId21"/>
    <p:sldId id="321" r:id="rId22"/>
    <p:sldId id="323" r:id="rId24"/>
    <p:sldId id="322" r:id="rId25"/>
    <p:sldId id="346" r:id="rId26"/>
    <p:sldId id="382" r:id="rId27"/>
    <p:sldId id="347" r:id="rId28"/>
    <p:sldId id="383" r:id="rId29"/>
    <p:sldId id="348" r:id="rId30"/>
    <p:sldId id="349" r:id="rId31"/>
    <p:sldId id="317" r:id="rId32"/>
    <p:sldId id="384" r:id="rId33"/>
    <p:sldId id="385" r:id="rId34"/>
    <p:sldId id="300" r:id="rId35"/>
    <p:sldId id="343" r:id="rId36"/>
    <p:sldId id="353" r:id="rId37"/>
    <p:sldId id="344" r:id="rId38"/>
    <p:sldId id="355" r:id="rId39"/>
    <p:sldId id="345" r:id="rId40"/>
    <p:sldId id="387" r:id="rId41"/>
    <p:sldId id="386" r:id="rId42"/>
    <p:sldId id="388" r:id="rId43"/>
    <p:sldId id="356" r:id="rId44"/>
    <p:sldId id="357" r:id="rId45"/>
    <p:sldId id="358" r:id="rId46"/>
    <p:sldId id="359" r:id="rId47"/>
    <p:sldId id="360" r:id="rId48"/>
    <p:sldId id="361" r:id="rId49"/>
    <p:sldId id="371" r:id="rId50"/>
    <p:sldId id="372" r:id="rId51"/>
    <p:sldId id="373" r:id="rId52"/>
    <p:sldId id="374" r:id="rId53"/>
    <p:sldId id="375" r:id="rId54"/>
    <p:sldId id="377" r:id="rId55"/>
    <p:sldId id="376" r:id="rId56"/>
    <p:sldId id="378" r:id="rId57"/>
    <p:sldId id="379" r:id="rId58"/>
    <p:sldId id="381" r:id="rId59"/>
    <p:sldId id="380" r:id="rId60"/>
    <p:sldId id="390" r:id="rId61"/>
    <p:sldId id="370" r:id="rId62"/>
    <p:sldId id="350" r:id="rId63"/>
    <p:sldId id="351" r:id="rId64"/>
    <p:sldId id="352" r:id="rId65"/>
    <p:sldId id="354" r:id="rId66"/>
    <p:sldId id="369" r:id="rId67"/>
    <p:sldId id="362" r:id="rId68"/>
    <p:sldId id="363" r:id="rId69"/>
    <p:sldId id="364" r:id="rId70"/>
    <p:sldId id="365" r:id="rId71"/>
    <p:sldId id="366" r:id="rId72"/>
    <p:sldId id="367" r:id="rId73"/>
    <p:sldId id="269" r:id="rId74"/>
    <p:sldId id="280" r:id="rId75"/>
    <p:sldId id="261" r:id="rId76"/>
    <p:sldId id="263" r:id="rId77"/>
    <p:sldId id="264" r:id="rId78"/>
    <p:sldId id="265" r:id="rId79"/>
    <p:sldId id="266" r:id="rId80"/>
    <p:sldId id="267" r:id="rId81"/>
    <p:sldId id="268" r:id="rId82"/>
    <p:sldId id="270" r:id="rId83"/>
    <p:sldId id="271" r:id="rId84"/>
    <p:sldId id="27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9.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640330" y="1016635"/>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NLP</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3758565" y="3564255"/>
            <a:ext cx="4064000" cy="1476375"/>
          </a:xfrm>
          <a:prstGeom prst="rect">
            <a:avLst/>
          </a:prstGeom>
          <a:noFill/>
        </p:spPr>
        <p:txBody>
          <a:bodyPr wrap="square" rtlCol="0">
            <a:spAutoFit/>
          </a:bodyPr>
          <a:p>
            <a:pPr marL="285750" indent="-285750">
              <a:buFont typeface="Arial" panose="020B0604020202020204" pitchFamily="34" charset="0"/>
              <a:buChar char="•"/>
            </a:pPr>
            <a:r>
              <a:rPr lang="en-IN" altLang="en-US"/>
              <a:t>Translations</a:t>
            </a:r>
            <a:endParaRPr lang="en-IN" altLang="en-US"/>
          </a:p>
          <a:p>
            <a:pPr marL="285750" indent="-285750">
              <a:buFont typeface="Arial" panose="020B0604020202020204" pitchFamily="34" charset="0"/>
              <a:buChar char="•"/>
            </a:pPr>
            <a:r>
              <a:rPr lang="en-IN" altLang="en-US"/>
              <a:t>Text Generations</a:t>
            </a:r>
            <a:endParaRPr lang="en-IN" altLang="en-US"/>
          </a:p>
          <a:p>
            <a:pPr marL="285750" indent="-285750">
              <a:buFont typeface="Arial" panose="020B0604020202020204" pitchFamily="34" charset="0"/>
              <a:buChar char="•"/>
            </a:pPr>
            <a:r>
              <a:rPr lang="en-IN" altLang="en-US"/>
              <a:t>text summerization</a:t>
            </a:r>
            <a:endParaRPr lang="en-IN" altLang="en-US"/>
          </a:p>
          <a:p>
            <a:pPr marL="285750" indent="-285750">
              <a:buFont typeface="Arial" panose="020B0604020202020204" pitchFamily="34" charset="0"/>
              <a:buChar char="•"/>
            </a:pPr>
            <a:r>
              <a:rPr lang="en-IN" altLang="en-US"/>
              <a:t>speech to text , text to speech</a:t>
            </a:r>
            <a:endParaRPr lang="en-IN" altLang="en-US"/>
          </a:p>
          <a:p>
            <a:pPr marL="285750" indent="-285750">
              <a:buFont typeface="Arial" panose="020B0604020202020204" pitchFamily="34" charset="0"/>
              <a:buChar char="•"/>
            </a:pPr>
            <a:endParaRPr lang="en-IN" altLang="en-US"/>
          </a:p>
        </p:txBody>
      </p:sp>
      <p:sp>
        <p:nvSpPr>
          <p:cNvPr id="5" name="Text Box 4"/>
          <p:cNvSpPr txBox="1"/>
          <p:nvPr/>
        </p:nvSpPr>
        <p:spPr>
          <a:xfrm>
            <a:off x="7305040" y="2769870"/>
            <a:ext cx="4064000" cy="2861310"/>
          </a:xfrm>
          <a:prstGeom prst="rect">
            <a:avLst/>
          </a:prstGeom>
          <a:noFill/>
        </p:spPr>
        <p:txBody>
          <a:bodyPr wrap="square" rtlCol="0">
            <a:spAutoFit/>
          </a:bodyPr>
          <a:p>
            <a:r>
              <a:rPr lang="en-IN" altLang="en-US"/>
              <a:t>NLP problem Solve</a:t>
            </a:r>
            <a:endParaRPr lang="en-IN" altLang="en-US"/>
          </a:p>
          <a:p>
            <a:pPr marL="285750" indent="-285750">
              <a:buFont typeface="Arial" panose="020B0604020202020204" pitchFamily="34" charset="0"/>
              <a:buChar char="•"/>
            </a:pPr>
            <a:r>
              <a:rPr lang="en-IN" altLang="en-US"/>
              <a:t>Clasifications (+ve,-ve  issue classifier,Sentiment analysis</a:t>
            </a:r>
            <a:endParaRPr lang="en-IN" altLang="en-US"/>
          </a:p>
          <a:p>
            <a:pPr marL="285750" indent="-285750">
              <a:buFont typeface="Arial" panose="020B0604020202020204" pitchFamily="34" charset="0"/>
              <a:buChar char="•"/>
            </a:pPr>
            <a:r>
              <a:rPr lang="en-IN" altLang="en-US"/>
              <a:t>NER (structure our data)</a:t>
            </a:r>
            <a:endParaRPr lang="en-IN" altLang="en-US"/>
          </a:p>
          <a:p>
            <a:pPr marL="285750" indent="-285750">
              <a:buFont typeface="Arial" panose="020B0604020202020204" pitchFamily="34" charset="0"/>
              <a:buChar char="•"/>
            </a:pPr>
            <a:r>
              <a:rPr lang="en-IN" altLang="en-US"/>
              <a:t>Language Modeling</a:t>
            </a:r>
            <a:endParaRPr lang="en-IN" altLang="en-US"/>
          </a:p>
          <a:p>
            <a:pPr marL="742950" lvl="1" indent="-285750">
              <a:buFont typeface="Arial" panose="020B0604020202020204" pitchFamily="34" charset="0"/>
              <a:buChar char="•"/>
            </a:pPr>
            <a:r>
              <a:rPr lang="en-IN" altLang="en-US"/>
              <a:t>Q &amp;A</a:t>
            </a:r>
            <a:endParaRPr lang="en-IN" altLang="en-US"/>
          </a:p>
          <a:p>
            <a:pPr marL="742950" lvl="1" indent="-285750">
              <a:buFont typeface="Arial" panose="020B0604020202020204" pitchFamily="34" charset="0"/>
              <a:buChar char="•"/>
            </a:pPr>
            <a:r>
              <a:rPr lang="en-IN" altLang="en-US"/>
              <a:t>Translations</a:t>
            </a:r>
            <a:endParaRPr lang="en-IN" altLang="en-US"/>
          </a:p>
          <a:p>
            <a:pPr marL="742950" lvl="1" indent="-285750">
              <a:buFont typeface="Arial" panose="020B0604020202020204" pitchFamily="34" charset="0"/>
              <a:buChar char="•"/>
            </a:pPr>
            <a:r>
              <a:rPr lang="en-IN" altLang="en-US"/>
              <a:t>summerizations</a:t>
            </a:r>
            <a:endParaRPr lang="en-IN" altLang="en-US"/>
          </a:p>
          <a:p>
            <a:pPr marL="742950" lvl="1" indent="-285750">
              <a:buFont typeface="Arial" panose="020B0604020202020204" pitchFamily="34" charset="0"/>
              <a:buChar char="•"/>
            </a:pPr>
            <a:r>
              <a:rPr lang="en-IN" altLang="en-US"/>
              <a:t>next word generations</a:t>
            </a:r>
            <a:endParaRPr lang="en-IN" altLang="en-US"/>
          </a:p>
          <a:p>
            <a:pPr marL="742950" lvl="1" indent="-285750">
              <a:buFont typeface="Arial" panose="020B0604020202020204" pitchFamily="34" charset="0"/>
              <a:buChar char="•"/>
            </a:pPr>
            <a:endParaRPr lang="en-IN" altLang="en-US"/>
          </a:p>
        </p:txBody>
      </p:sp>
      <p:sp>
        <p:nvSpPr>
          <p:cNvPr id="6" name="Text Box 5"/>
          <p:cNvSpPr txBox="1"/>
          <p:nvPr/>
        </p:nvSpPr>
        <p:spPr>
          <a:xfrm>
            <a:off x="3656330" y="5381625"/>
            <a:ext cx="4064000" cy="1476375"/>
          </a:xfrm>
          <a:prstGeom prst="rect">
            <a:avLst/>
          </a:prstGeom>
          <a:noFill/>
        </p:spPr>
        <p:txBody>
          <a:bodyPr wrap="square" rtlCol="0">
            <a:spAutoFit/>
          </a:bodyPr>
          <a:p>
            <a:r>
              <a:rPr lang="en-IN" altLang="en-US"/>
              <a:t>Language Modeling</a:t>
            </a:r>
            <a:endParaRPr lang="en-IN" altLang="en-US"/>
          </a:p>
          <a:p>
            <a:pPr indent="457200"/>
            <a:r>
              <a:rPr lang="en-IN" altLang="en-US"/>
              <a:t>pre deep learning</a:t>
            </a:r>
            <a:endParaRPr lang="en-IN" altLang="en-US"/>
          </a:p>
          <a:p>
            <a:pPr marL="457200" lvl="1" indent="457200"/>
            <a:r>
              <a:rPr lang="en-IN" altLang="en-US"/>
              <a:t>N-gram</a:t>
            </a:r>
            <a:endParaRPr lang="en-IN" altLang="en-US"/>
          </a:p>
          <a:p>
            <a:pPr marL="457200" lvl="1" indent="457200"/>
            <a:r>
              <a:rPr lang="en-IN" altLang="en-US"/>
              <a:t>Neural network</a:t>
            </a:r>
            <a:endParaRPr lang="en-IN" altLang="en-US"/>
          </a:p>
          <a:p>
            <a:pPr marL="457200" lvl="1" indent="457200"/>
            <a:r>
              <a:rPr lang="en-IN" altLang="en-US"/>
              <a:t>RNN</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5035" y="156210"/>
            <a:ext cx="4064000" cy="368300"/>
          </a:xfrm>
          <a:prstGeom prst="rect">
            <a:avLst/>
          </a:prstGeom>
          <a:noFill/>
        </p:spPr>
        <p:txBody>
          <a:bodyPr wrap="square" rtlCol="0">
            <a:spAutoFit/>
          </a:bodyPr>
          <a:p>
            <a:r>
              <a:rPr lang="en-IN" altLang="en-US"/>
              <a:t>OLD SYLLABUS</a:t>
            </a:r>
            <a:endParaRPr lang="en-IN" altLang="en-US"/>
          </a:p>
        </p:txBody>
      </p:sp>
      <p:sp>
        <p:nvSpPr>
          <p:cNvPr id="3" name="Text Box 2"/>
          <p:cNvSpPr txBox="1"/>
          <p:nvPr/>
        </p:nvSpPr>
        <p:spPr>
          <a:xfrm>
            <a:off x="615315" y="613092"/>
            <a:ext cx="5080000" cy="201739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ntroduction to NLP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What is Natural Language Processing</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Uses of NLP</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Application of NLP</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Components of NLP</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Stages of NLP</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4" name="Text Box 3"/>
          <p:cNvSpPr txBox="1"/>
          <p:nvPr/>
        </p:nvSpPr>
        <p:spPr>
          <a:xfrm>
            <a:off x="514350" y="2493645"/>
            <a:ext cx="5080000" cy="275590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Text Preprocessing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Tokenization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Non Alphabets Removal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Stopwords Removal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Bag of Words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Stemming &amp; Lemmatization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Part of Speech Taging</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Name Entity Recognition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Text Visualization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5" name="Text Box 4"/>
          <p:cNvSpPr txBox="1"/>
          <p:nvPr/>
        </p:nvSpPr>
        <p:spPr>
          <a:xfrm>
            <a:off x="514350" y="4979352"/>
            <a:ext cx="5080000" cy="177101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Text Classification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CountVectorization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Text Classification with ML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TFIDF Vectorization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Text Classification with ANN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6" name="Text Box 5"/>
          <p:cNvSpPr txBox="1"/>
          <p:nvPr/>
        </p:nvSpPr>
        <p:spPr>
          <a:xfrm>
            <a:off x="4979035" y="623887"/>
            <a:ext cx="5080000" cy="177101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Sentiment Analysis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What is Sentiment Analysis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Challenges in Sentiment Analysis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Handling Emoticons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Sentiment Analysis with ANN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7" name="Text Box 6"/>
          <p:cNvSpPr txBox="1"/>
          <p:nvPr/>
        </p:nvSpPr>
        <p:spPr>
          <a:xfrm>
            <a:off x="4979035" y="2247265"/>
            <a:ext cx="5080000" cy="300228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Sequence Model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Sequential Data</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Recurrent Neural Network</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Multi-layer &amp; Bi-directional RNN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Architecture of RNN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Vanishing Gradient Problem in RNN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Long Short Term Memory</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Multi-layer &amp; Bi-directional LSTM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Gated Recurrent Unit</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Multi-layer &amp; Bi-directional GRU</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8" name="Text Box 7"/>
          <p:cNvSpPr txBox="1"/>
          <p:nvPr/>
        </p:nvSpPr>
        <p:spPr>
          <a:xfrm>
            <a:off x="4599940" y="5225098"/>
            <a:ext cx="5080000" cy="15246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Transformers Based Models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Sequence to Sequence Model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Attention Machanism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Transformers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Face Hugging Transformers</a:t>
            </a:r>
            <a:endParaRPr sz="1600" b="0" i="0">
              <a:solidFill>
                <a:srgbClr val="333333"/>
              </a:solidFill>
              <a:latin typeface="Tomorrow"/>
              <a:ea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9745" y="133985"/>
            <a:ext cx="4064000" cy="368300"/>
          </a:xfrm>
          <a:prstGeom prst="rect">
            <a:avLst/>
          </a:prstGeom>
          <a:noFill/>
        </p:spPr>
        <p:txBody>
          <a:bodyPr wrap="square" rtlCol="0">
            <a:spAutoFit/>
          </a:bodyPr>
          <a:p>
            <a:r>
              <a:rPr lang="en-IN" altLang="en-US"/>
              <a:t>NEW SYLLABUS</a:t>
            </a:r>
            <a:endParaRPr lang="en-IN" altLang="en-US"/>
          </a:p>
        </p:txBody>
      </p:sp>
      <p:sp>
        <p:nvSpPr>
          <p:cNvPr id="3" name="Text Box 2"/>
          <p:cNvSpPr txBox="1"/>
          <p:nvPr/>
        </p:nvSpPr>
        <p:spPr>
          <a:xfrm>
            <a:off x="499745" y="423545"/>
            <a:ext cx="5080000" cy="275590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Natural Language Processing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Introduction to NLP</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Text Preprocessing</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Text Vecorization and Classification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Embedding Layer in Natural Language Processing</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Sentiment Analysis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Sequence Model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Machine Translation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Introduction to LLM</a:t>
            </a:r>
            <a:endParaRPr sz="1600" b="0" i="0">
              <a:solidFill>
                <a:srgbClr val="333333"/>
              </a:solidFill>
              <a:latin typeface="Tomorrow"/>
              <a:ea typeface="Tomorrow"/>
            </a:endParaRPr>
          </a:p>
        </p:txBody>
      </p:sp>
      <p:sp>
        <p:nvSpPr>
          <p:cNvPr id="4" name="Text Box 3"/>
          <p:cNvSpPr txBox="1"/>
          <p:nvPr/>
        </p:nvSpPr>
        <p:spPr>
          <a:xfrm>
            <a:off x="499745" y="3294380"/>
            <a:ext cx="5080000" cy="127889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Recurrent Neural Network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Introduction to RNN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LSTM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GRU</a:t>
            </a:r>
            <a:endParaRPr sz="1600" b="0" i="0">
              <a:solidFill>
                <a:srgbClr val="333333"/>
              </a:solidFill>
              <a:latin typeface="Tomorrow"/>
              <a:ea typeface="Tomorro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51168</Words>
  <Application>WPS Presentation</Application>
  <PresentationFormat>Widescreen</PresentationFormat>
  <Paragraphs>1152</Paragraphs>
  <Slides>82</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82</vt:i4>
      </vt:variant>
    </vt:vector>
  </HeadingPairs>
  <TitlesOfParts>
    <vt:vector size="119" baseType="lpstr">
      <vt:lpstr>Arial</vt:lpstr>
      <vt:lpstr>SimSun</vt:lpstr>
      <vt:lpstr>Wingdings</vt:lpstr>
      <vt:lpstr>Arial</vt:lpstr>
      <vt:lpstr>Google Sans</vt:lpstr>
      <vt:lpstr>Segoe Print</vt:lpstr>
      <vt:lpstr>Tomorrow</vt:lpstr>
      <vt:lpstr>Calibri</vt:lpstr>
      <vt:lpstr>Microsoft YaHei</vt:lpstr>
      <vt:lpstr>Arial Unicode MS</vt:lpstr>
      <vt:lpstr>Calibri Light</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313</cp:revision>
  <dcterms:created xsi:type="dcterms:W3CDTF">2025-02-02T08:06:00Z</dcterms:created>
  <dcterms:modified xsi:type="dcterms:W3CDTF">2025-03-15T19:18:56Z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